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70" r:id="rId14"/>
    <p:sldId id="269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7EC03-C39F-480F-839B-D31793FD7EB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FF3A310-415F-4873-B8D7-D8C6E133BC76}">
      <dgm:prSet/>
      <dgm:spPr/>
      <dgm:t>
        <a:bodyPr/>
        <a:lstStyle/>
        <a:p>
          <a:r>
            <a:rPr lang="it-IT"/>
            <a:t>Gli studenti UniTS frequentano nei primi due anni i corsi della struttura di appartenenza (Dipartimento IUSLIT – Sezione SSLMIT) e trascorrono il terzo anno ad Anversa (settembre - luglio/agosto dell’anno successivo).</a:t>
          </a:r>
          <a:endParaRPr lang="en-US"/>
        </a:p>
      </dgm:t>
    </dgm:pt>
    <dgm:pt modelId="{33D3E6B7-C97C-47E0-80DE-88B3A5D45001}" type="parTrans" cxnId="{EF8E29B9-8778-4BF3-966A-9DCD05AEB595}">
      <dgm:prSet/>
      <dgm:spPr/>
      <dgm:t>
        <a:bodyPr/>
        <a:lstStyle/>
        <a:p>
          <a:endParaRPr lang="en-US"/>
        </a:p>
      </dgm:t>
    </dgm:pt>
    <dgm:pt modelId="{C626A31A-2FBF-4BF1-8A0B-068B14722668}" type="sibTrans" cxnId="{EF8E29B9-8778-4BF3-966A-9DCD05AEB595}">
      <dgm:prSet/>
      <dgm:spPr/>
      <dgm:t>
        <a:bodyPr/>
        <a:lstStyle/>
        <a:p>
          <a:endParaRPr lang="en-US"/>
        </a:p>
      </dgm:t>
    </dgm:pt>
    <dgm:pt modelId="{A47F8AC4-B261-44EF-B607-2B179C4A7A92}">
      <dgm:prSet/>
      <dgm:spPr/>
      <dgm:t>
        <a:bodyPr/>
        <a:lstStyle/>
        <a:p>
          <a:r>
            <a:rPr lang="it-IT"/>
            <a:t>Tutti gli esami del primo e del secondo anno devono essere superati entro il primo appello di settembre, perché il periodo di scambio non può essere interrotto per sostenere esami a Trieste.</a:t>
          </a:r>
          <a:endParaRPr lang="en-US"/>
        </a:p>
      </dgm:t>
    </dgm:pt>
    <dgm:pt modelId="{D4DE720C-726C-477D-9287-B8DF95019C13}" type="parTrans" cxnId="{D0882AFE-8C1D-425D-8B63-1F2D33CBB590}">
      <dgm:prSet/>
      <dgm:spPr/>
      <dgm:t>
        <a:bodyPr/>
        <a:lstStyle/>
        <a:p>
          <a:endParaRPr lang="en-US"/>
        </a:p>
      </dgm:t>
    </dgm:pt>
    <dgm:pt modelId="{4A0B2C94-69B0-494C-A669-200C1CAA4CA3}" type="sibTrans" cxnId="{D0882AFE-8C1D-425D-8B63-1F2D33CBB590}">
      <dgm:prSet/>
      <dgm:spPr/>
      <dgm:t>
        <a:bodyPr/>
        <a:lstStyle/>
        <a:p>
          <a:endParaRPr lang="en-US"/>
        </a:p>
      </dgm:t>
    </dgm:pt>
    <dgm:pt modelId="{EB8D3B97-615A-4BCD-AD0F-5C521CBA18A4}">
      <dgm:prSet/>
      <dgm:spPr/>
      <dgm:t>
        <a:bodyPr/>
        <a:lstStyle/>
        <a:p>
          <a:r>
            <a:rPr lang="it-IT"/>
            <a:t>Tutti gli esami del terzo anno devono essere sostenuti e superati ad Anversa.</a:t>
          </a:r>
          <a:endParaRPr lang="en-US"/>
        </a:p>
      </dgm:t>
    </dgm:pt>
    <dgm:pt modelId="{7056779A-E10D-46D5-85E7-78B08DA3F1FF}" type="parTrans" cxnId="{A000DC16-EBAA-4BE9-AF46-2B7AC9DC2C7A}">
      <dgm:prSet/>
      <dgm:spPr/>
      <dgm:t>
        <a:bodyPr/>
        <a:lstStyle/>
        <a:p>
          <a:endParaRPr lang="en-US"/>
        </a:p>
      </dgm:t>
    </dgm:pt>
    <dgm:pt modelId="{5CCBF755-1EE8-421D-8F22-EB73526D71B7}" type="sibTrans" cxnId="{A000DC16-EBAA-4BE9-AF46-2B7AC9DC2C7A}">
      <dgm:prSet/>
      <dgm:spPr/>
      <dgm:t>
        <a:bodyPr/>
        <a:lstStyle/>
        <a:p>
          <a:endParaRPr lang="en-US"/>
        </a:p>
      </dgm:t>
    </dgm:pt>
    <dgm:pt modelId="{CE8D4F28-8AF9-4CF1-B7A5-78FCBF3C9F2C}" type="pres">
      <dgm:prSet presAssocID="{5C77EC03-C39F-480F-839B-D31793FD7EBF}" presName="root" presStyleCnt="0">
        <dgm:presLayoutVars>
          <dgm:dir/>
          <dgm:resizeHandles val="exact"/>
        </dgm:presLayoutVars>
      </dgm:prSet>
      <dgm:spPr/>
    </dgm:pt>
    <dgm:pt modelId="{B5DB7566-C190-4C0C-9A89-84246F0DD536}" type="pres">
      <dgm:prSet presAssocID="{0FF3A310-415F-4873-B8D7-D8C6E133BC76}" presName="compNode" presStyleCnt="0"/>
      <dgm:spPr/>
    </dgm:pt>
    <dgm:pt modelId="{43D60DEB-9182-4B86-B4DA-BD84CBD0550A}" type="pres">
      <dgm:prSet presAssocID="{0FF3A310-415F-4873-B8D7-D8C6E133BC76}" presName="bgRect" presStyleLbl="bgShp" presStyleIdx="0" presStyleCnt="3"/>
      <dgm:spPr/>
    </dgm:pt>
    <dgm:pt modelId="{AA7580D8-13EB-4B63-89EB-A28F62186A21}" type="pres">
      <dgm:prSet presAssocID="{0FF3A310-415F-4873-B8D7-D8C6E133BC7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la"/>
        </a:ext>
      </dgm:extLst>
    </dgm:pt>
    <dgm:pt modelId="{E0F74DCE-343F-42CE-996B-4E7D90CC3FAF}" type="pres">
      <dgm:prSet presAssocID="{0FF3A310-415F-4873-B8D7-D8C6E133BC76}" presName="spaceRect" presStyleCnt="0"/>
      <dgm:spPr/>
    </dgm:pt>
    <dgm:pt modelId="{8D45F0BC-8C5B-4867-AC68-094B7DBB3E45}" type="pres">
      <dgm:prSet presAssocID="{0FF3A310-415F-4873-B8D7-D8C6E133BC76}" presName="parTx" presStyleLbl="revTx" presStyleIdx="0" presStyleCnt="3">
        <dgm:presLayoutVars>
          <dgm:chMax val="0"/>
          <dgm:chPref val="0"/>
        </dgm:presLayoutVars>
      </dgm:prSet>
      <dgm:spPr/>
    </dgm:pt>
    <dgm:pt modelId="{6AF67A02-DC39-4D17-8D94-0F2CFA2762A8}" type="pres">
      <dgm:prSet presAssocID="{C626A31A-2FBF-4BF1-8A0B-068B14722668}" presName="sibTrans" presStyleCnt="0"/>
      <dgm:spPr/>
    </dgm:pt>
    <dgm:pt modelId="{17B93C52-185A-42C6-A256-83203C144372}" type="pres">
      <dgm:prSet presAssocID="{A47F8AC4-B261-44EF-B607-2B179C4A7A92}" presName="compNode" presStyleCnt="0"/>
      <dgm:spPr/>
    </dgm:pt>
    <dgm:pt modelId="{37D1041E-ABCF-44B0-98CD-DEC1C755D164}" type="pres">
      <dgm:prSet presAssocID="{A47F8AC4-B261-44EF-B607-2B179C4A7A92}" presName="bgRect" presStyleLbl="bgShp" presStyleIdx="1" presStyleCnt="3"/>
      <dgm:spPr/>
    </dgm:pt>
    <dgm:pt modelId="{90E546E9-9E46-4659-BB46-7FD59BC9A2B5}" type="pres">
      <dgm:prSet presAssocID="{A47F8AC4-B261-44EF-B607-2B179C4A7A9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183B5FA9-C87B-47BF-953D-36CE7A2D7905}" type="pres">
      <dgm:prSet presAssocID="{A47F8AC4-B261-44EF-B607-2B179C4A7A92}" presName="spaceRect" presStyleCnt="0"/>
      <dgm:spPr/>
    </dgm:pt>
    <dgm:pt modelId="{91E367CE-1AD1-498B-8FC3-68D7D6237CA5}" type="pres">
      <dgm:prSet presAssocID="{A47F8AC4-B261-44EF-B607-2B179C4A7A92}" presName="parTx" presStyleLbl="revTx" presStyleIdx="1" presStyleCnt="3">
        <dgm:presLayoutVars>
          <dgm:chMax val="0"/>
          <dgm:chPref val="0"/>
        </dgm:presLayoutVars>
      </dgm:prSet>
      <dgm:spPr/>
    </dgm:pt>
    <dgm:pt modelId="{58A40913-7867-4D3F-B5F0-F3539BCEF1E4}" type="pres">
      <dgm:prSet presAssocID="{4A0B2C94-69B0-494C-A669-200C1CAA4CA3}" presName="sibTrans" presStyleCnt="0"/>
      <dgm:spPr/>
    </dgm:pt>
    <dgm:pt modelId="{E936A41E-6D99-4D45-BA97-5F3837447F88}" type="pres">
      <dgm:prSet presAssocID="{EB8D3B97-615A-4BCD-AD0F-5C521CBA18A4}" presName="compNode" presStyleCnt="0"/>
      <dgm:spPr/>
    </dgm:pt>
    <dgm:pt modelId="{647AE22C-E6F0-42D2-87FE-127C9409E271}" type="pres">
      <dgm:prSet presAssocID="{EB8D3B97-615A-4BCD-AD0F-5C521CBA18A4}" presName="bgRect" presStyleLbl="bgShp" presStyleIdx="2" presStyleCnt="3"/>
      <dgm:spPr/>
    </dgm:pt>
    <dgm:pt modelId="{5EF6D8EF-B870-4540-B580-A5B10D863128}" type="pres">
      <dgm:prSet presAssocID="{EB8D3B97-615A-4BCD-AD0F-5C521CBA18A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i"/>
        </a:ext>
      </dgm:extLst>
    </dgm:pt>
    <dgm:pt modelId="{26696B77-A60D-4A82-8EA0-32C1BCAE2EEE}" type="pres">
      <dgm:prSet presAssocID="{EB8D3B97-615A-4BCD-AD0F-5C521CBA18A4}" presName="spaceRect" presStyleCnt="0"/>
      <dgm:spPr/>
    </dgm:pt>
    <dgm:pt modelId="{10E0A334-AEED-4F20-932C-C14B9921162B}" type="pres">
      <dgm:prSet presAssocID="{EB8D3B97-615A-4BCD-AD0F-5C521CBA18A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000DC16-EBAA-4BE9-AF46-2B7AC9DC2C7A}" srcId="{5C77EC03-C39F-480F-839B-D31793FD7EBF}" destId="{EB8D3B97-615A-4BCD-AD0F-5C521CBA18A4}" srcOrd="2" destOrd="0" parTransId="{7056779A-E10D-46D5-85E7-78B08DA3F1FF}" sibTransId="{5CCBF755-1EE8-421D-8F22-EB73526D71B7}"/>
    <dgm:cxn modelId="{1D888926-E187-48DD-83BF-8ABA81CE69DB}" type="presOf" srcId="{A47F8AC4-B261-44EF-B607-2B179C4A7A92}" destId="{91E367CE-1AD1-498B-8FC3-68D7D6237CA5}" srcOrd="0" destOrd="0" presId="urn:microsoft.com/office/officeart/2018/2/layout/IconVerticalSolidList"/>
    <dgm:cxn modelId="{4233CC40-D6D7-4C96-A4C3-57158C39AD5F}" type="presOf" srcId="{EB8D3B97-615A-4BCD-AD0F-5C521CBA18A4}" destId="{10E0A334-AEED-4F20-932C-C14B9921162B}" srcOrd="0" destOrd="0" presId="urn:microsoft.com/office/officeart/2018/2/layout/IconVerticalSolidList"/>
    <dgm:cxn modelId="{EF8E29B9-8778-4BF3-966A-9DCD05AEB595}" srcId="{5C77EC03-C39F-480F-839B-D31793FD7EBF}" destId="{0FF3A310-415F-4873-B8D7-D8C6E133BC76}" srcOrd="0" destOrd="0" parTransId="{33D3E6B7-C97C-47E0-80DE-88B3A5D45001}" sibTransId="{C626A31A-2FBF-4BF1-8A0B-068B14722668}"/>
    <dgm:cxn modelId="{1C2EC9C2-568D-49A3-A27F-BB4DB884B974}" type="presOf" srcId="{0FF3A310-415F-4873-B8D7-D8C6E133BC76}" destId="{8D45F0BC-8C5B-4867-AC68-094B7DBB3E45}" srcOrd="0" destOrd="0" presId="urn:microsoft.com/office/officeart/2018/2/layout/IconVerticalSolidList"/>
    <dgm:cxn modelId="{3899A9EA-863B-40AE-B53B-E7EDF4560F26}" type="presOf" srcId="{5C77EC03-C39F-480F-839B-D31793FD7EBF}" destId="{CE8D4F28-8AF9-4CF1-B7A5-78FCBF3C9F2C}" srcOrd="0" destOrd="0" presId="urn:microsoft.com/office/officeart/2018/2/layout/IconVerticalSolidList"/>
    <dgm:cxn modelId="{D0882AFE-8C1D-425D-8B63-1F2D33CBB590}" srcId="{5C77EC03-C39F-480F-839B-D31793FD7EBF}" destId="{A47F8AC4-B261-44EF-B607-2B179C4A7A92}" srcOrd="1" destOrd="0" parTransId="{D4DE720C-726C-477D-9287-B8DF95019C13}" sibTransId="{4A0B2C94-69B0-494C-A669-200C1CAA4CA3}"/>
    <dgm:cxn modelId="{490D292E-108E-4F08-8135-AEE46FC6F269}" type="presParOf" srcId="{CE8D4F28-8AF9-4CF1-B7A5-78FCBF3C9F2C}" destId="{B5DB7566-C190-4C0C-9A89-84246F0DD536}" srcOrd="0" destOrd="0" presId="urn:microsoft.com/office/officeart/2018/2/layout/IconVerticalSolidList"/>
    <dgm:cxn modelId="{44B226D1-5198-43DA-9265-A6C170959B88}" type="presParOf" srcId="{B5DB7566-C190-4C0C-9A89-84246F0DD536}" destId="{43D60DEB-9182-4B86-B4DA-BD84CBD0550A}" srcOrd="0" destOrd="0" presId="urn:microsoft.com/office/officeart/2018/2/layout/IconVerticalSolidList"/>
    <dgm:cxn modelId="{24BB41CF-143E-4F17-A242-E83104EA150D}" type="presParOf" srcId="{B5DB7566-C190-4C0C-9A89-84246F0DD536}" destId="{AA7580D8-13EB-4B63-89EB-A28F62186A21}" srcOrd="1" destOrd="0" presId="urn:microsoft.com/office/officeart/2018/2/layout/IconVerticalSolidList"/>
    <dgm:cxn modelId="{D504F40D-3CB2-427F-85B9-9C5ECD8F8E3A}" type="presParOf" srcId="{B5DB7566-C190-4C0C-9A89-84246F0DD536}" destId="{E0F74DCE-343F-42CE-996B-4E7D90CC3FAF}" srcOrd="2" destOrd="0" presId="urn:microsoft.com/office/officeart/2018/2/layout/IconVerticalSolidList"/>
    <dgm:cxn modelId="{4DA2F0D6-2FFB-49D8-999F-7DCEB33652F3}" type="presParOf" srcId="{B5DB7566-C190-4C0C-9A89-84246F0DD536}" destId="{8D45F0BC-8C5B-4867-AC68-094B7DBB3E45}" srcOrd="3" destOrd="0" presId="urn:microsoft.com/office/officeart/2018/2/layout/IconVerticalSolidList"/>
    <dgm:cxn modelId="{789A31A5-D61F-4463-8E5E-5179FEF1B61E}" type="presParOf" srcId="{CE8D4F28-8AF9-4CF1-B7A5-78FCBF3C9F2C}" destId="{6AF67A02-DC39-4D17-8D94-0F2CFA2762A8}" srcOrd="1" destOrd="0" presId="urn:microsoft.com/office/officeart/2018/2/layout/IconVerticalSolidList"/>
    <dgm:cxn modelId="{7E9DB4FA-F38B-4DA4-B6EC-590AF34A5977}" type="presParOf" srcId="{CE8D4F28-8AF9-4CF1-B7A5-78FCBF3C9F2C}" destId="{17B93C52-185A-42C6-A256-83203C144372}" srcOrd="2" destOrd="0" presId="urn:microsoft.com/office/officeart/2018/2/layout/IconVerticalSolidList"/>
    <dgm:cxn modelId="{D47967F5-11A5-4513-9937-090E147A13E2}" type="presParOf" srcId="{17B93C52-185A-42C6-A256-83203C144372}" destId="{37D1041E-ABCF-44B0-98CD-DEC1C755D164}" srcOrd="0" destOrd="0" presId="urn:microsoft.com/office/officeart/2018/2/layout/IconVerticalSolidList"/>
    <dgm:cxn modelId="{1C1E3426-9F5B-4627-85A5-89742D19E3C9}" type="presParOf" srcId="{17B93C52-185A-42C6-A256-83203C144372}" destId="{90E546E9-9E46-4659-BB46-7FD59BC9A2B5}" srcOrd="1" destOrd="0" presId="urn:microsoft.com/office/officeart/2018/2/layout/IconVerticalSolidList"/>
    <dgm:cxn modelId="{681F8CB8-A805-4366-91BB-80985C510F27}" type="presParOf" srcId="{17B93C52-185A-42C6-A256-83203C144372}" destId="{183B5FA9-C87B-47BF-953D-36CE7A2D7905}" srcOrd="2" destOrd="0" presId="urn:microsoft.com/office/officeart/2018/2/layout/IconVerticalSolidList"/>
    <dgm:cxn modelId="{2195F528-F540-4D78-9E1B-06942B6C8CEA}" type="presParOf" srcId="{17B93C52-185A-42C6-A256-83203C144372}" destId="{91E367CE-1AD1-498B-8FC3-68D7D6237CA5}" srcOrd="3" destOrd="0" presId="urn:microsoft.com/office/officeart/2018/2/layout/IconVerticalSolidList"/>
    <dgm:cxn modelId="{DB5B1EB2-63BF-4B8E-9EB3-291414FEC29D}" type="presParOf" srcId="{CE8D4F28-8AF9-4CF1-B7A5-78FCBF3C9F2C}" destId="{58A40913-7867-4D3F-B5F0-F3539BCEF1E4}" srcOrd="3" destOrd="0" presId="urn:microsoft.com/office/officeart/2018/2/layout/IconVerticalSolidList"/>
    <dgm:cxn modelId="{CC350348-0F23-4750-BE98-7796E6DDF619}" type="presParOf" srcId="{CE8D4F28-8AF9-4CF1-B7A5-78FCBF3C9F2C}" destId="{E936A41E-6D99-4D45-BA97-5F3837447F88}" srcOrd="4" destOrd="0" presId="urn:microsoft.com/office/officeart/2018/2/layout/IconVerticalSolidList"/>
    <dgm:cxn modelId="{1A103F66-6151-4586-913D-B0A6A26E29AB}" type="presParOf" srcId="{E936A41E-6D99-4D45-BA97-5F3837447F88}" destId="{647AE22C-E6F0-42D2-87FE-127C9409E271}" srcOrd="0" destOrd="0" presId="urn:microsoft.com/office/officeart/2018/2/layout/IconVerticalSolidList"/>
    <dgm:cxn modelId="{5C63E0F5-CB3B-4948-93DE-C9837A9B087B}" type="presParOf" srcId="{E936A41E-6D99-4D45-BA97-5F3837447F88}" destId="{5EF6D8EF-B870-4540-B580-A5B10D863128}" srcOrd="1" destOrd="0" presId="urn:microsoft.com/office/officeart/2018/2/layout/IconVerticalSolidList"/>
    <dgm:cxn modelId="{DBF08881-3FB2-4F97-A073-DBF41371DF36}" type="presParOf" srcId="{E936A41E-6D99-4D45-BA97-5F3837447F88}" destId="{26696B77-A60D-4A82-8EA0-32C1BCAE2EEE}" srcOrd="2" destOrd="0" presId="urn:microsoft.com/office/officeart/2018/2/layout/IconVerticalSolidList"/>
    <dgm:cxn modelId="{A71E0317-E753-463B-8EBE-D8F9AB5C50C8}" type="presParOf" srcId="{E936A41E-6D99-4D45-BA97-5F3837447F88}" destId="{10E0A334-AEED-4F20-932C-C14B9921162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8A57D6-3C58-4A97-A4DE-E29C07AB586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94169BF-9AED-4B11-B1C1-4C9F0C36CB71}">
      <dgm:prSet/>
      <dgm:spPr/>
      <dgm:t>
        <a:bodyPr/>
        <a:lstStyle/>
        <a:p>
          <a:r>
            <a:rPr lang="it-IT"/>
            <a:t>Prima della partenza (possibilmente prima del 30 agosto)</a:t>
          </a:r>
          <a:endParaRPr lang="en-US"/>
        </a:p>
      </dgm:t>
    </dgm:pt>
    <dgm:pt modelId="{07472393-81CC-47DC-997F-A30543F42BF0}" type="parTrans" cxnId="{457ECAEA-E022-449A-9DB4-AB1701752FE4}">
      <dgm:prSet/>
      <dgm:spPr/>
      <dgm:t>
        <a:bodyPr/>
        <a:lstStyle/>
        <a:p>
          <a:endParaRPr lang="en-US"/>
        </a:p>
      </dgm:t>
    </dgm:pt>
    <dgm:pt modelId="{95F42FB3-522F-460B-8513-1C4ABB88ACB7}" type="sibTrans" cxnId="{457ECAEA-E022-449A-9DB4-AB1701752FE4}">
      <dgm:prSet/>
      <dgm:spPr/>
      <dgm:t>
        <a:bodyPr/>
        <a:lstStyle/>
        <a:p>
          <a:endParaRPr lang="en-US"/>
        </a:p>
      </dgm:t>
    </dgm:pt>
    <dgm:pt modelId="{2F206D40-ADDD-4D4B-A42B-DBD8EACD1ED6}">
      <dgm:prSet/>
      <dgm:spPr/>
      <dgm:t>
        <a:bodyPr/>
        <a:lstStyle/>
        <a:p>
          <a:r>
            <a:rPr lang="it-IT"/>
            <a:t>Inizio lezioni ad Anversa: settembre </a:t>
          </a:r>
          <a:endParaRPr lang="en-US"/>
        </a:p>
      </dgm:t>
    </dgm:pt>
    <dgm:pt modelId="{C1F59EEB-8AC9-4EAC-8CA8-3681689EB3B4}" type="parTrans" cxnId="{1AD20FA7-8E1E-45D6-9360-7BF349C36789}">
      <dgm:prSet/>
      <dgm:spPr/>
      <dgm:t>
        <a:bodyPr/>
        <a:lstStyle/>
        <a:p>
          <a:endParaRPr lang="en-US"/>
        </a:p>
      </dgm:t>
    </dgm:pt>
    <dgm:pt modelId="{285A5C9A-963D-4ECD-B4DC-CEAB13C6EE6E}" type="sibTrans" cxnId="{1AD20FA7-8E1E-45D6-9360-7BF349C36789}">
      <dgm:prSet/>
      <dgm:spPr/>
      <dgm:t>
        <a:bodyPr/>
        <a:lstStyle/>
        <a:p>
          <a:endParaRPr lang="en-US"/>
        </a:p>
      </dgm:t>
    </dgm:pt>
    <dgm:pt modelId="{8DF6CEB2-BA5C-455B-85CA-01387E08F2E7}">
      <dgm:prSet/>
      <dgm:spPr/>
      <dgm:t>
        <a:bodyPr/>
        <a:lstStyle/>
        <a:p>
          <a:r>
            <a:rPr lang="it-IT"/>
            <a:t>Si consiglia di contattare gli studenti dell’anno precedente al proprio per chiedere quali corsi conviene seguire </a:t>
          </a:r>
          <a:endParaRPr lang="en-US"/>
        </a:p>
      </dgm:t>
    </dgm:pt>
    <dgm:pt modelId="{CEE3305D-6589-4033-B201-69C068F279E8}" type="parTrans" cxnId="{DD84424E-68E2-4B77-91C2-A2596EFC596A}">
      <dgm:prSet/>
      <dgm:spPr/>
      <dgm:t>
        <a:bodyPr/>
        <a:lstStyle/>
        <a:p>
          <a:endParaRPr lang="en-US"/>
        </a:p>
      </dgm:t>
    </dgm:pt>
    <dgm:pt modelId="{F4179FFB-5B0A-466D-8DDE-C25ACE544CFE}" type="sibTrans" cxnId="{DD84424E-68E2-4B77-91C2-A2596EFC596A}">
      <dgm:prSet/>
      <dgm:spPr/>
      <dgm:t>
        <a:bodyPr/>
        <a:lstStyle/>
        <a:p>
          <a:endParaRPr lang="en-US"/>
        </a:p>
      </dgm:t>
    </dgm:pt>
    <dgm:pt modelId="{538FE149-B94F-4498-AAEE-2D19150595FF}" type="pres">
      <dgm:prSet presAssocID="{678A57D6-3C58-4A97-A4DE-E29C07AB586C}" presName="root" presStyleCnt="0">
        <dgm:presLayoutVars>
          <dgm:dir/>
          <dgm:resizeHandles val="exact"/>
        </dgm:presLayoutVars>
      </dgm:prSet>
      <dgm:spPr/>
    </dgm:pt>
    <dgm:pt modelId="{5FD22C65-8CB9-445D-85DE-556D9F082E6D}" type="pres">
      <dgm:prSet presAssocID="{394169BF-9AED-4B11-B1C1-4C9F0C36CB71}" presName="compNode" presStyleCnt="0"/>
      <dgm:spPr/>
    </dgm:pt>
    <dgm:pt modelId="{59771937-507B-4CAB-BD4C-08B109A312A4}" type="pres">
      <dgm:prSet presAssocID="{394169BF-9AED-4B11-B1C1-4C9F0C36CB71}" presName="bgRect" presStyleLbl="bgShp" presStyleIdx="0" presStyleCnt="3"/>
      <dgm:spPr/>
    </dgm:pt>
    <dgm:pt modelId="{9EEF73E3-6DE2-4CD3-9F35-26B925F17EB1}" type="pres">
      <dgm:prSet presAssocID="{394169BF-9AED-4B11-B1C1-4C9F0C36CB7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tomobile"/>
        </a:ext>
      </dgm:extLst>
    </dgm:pt>
    <dgm:pt modelId="{8CF36EAA-3CAE-4126-926B-EFC77DA4C74E}" type="pres">
      <dgm:prSet presAssocID="{394169BF-9AED-4B11-B1C1-4C9F0C36CB71}" presName="spaceRect" presStyleCnt="0"/>
      <dgm:spPr/>
    </dgm:pt>
    <dgm:pt modelId="{611A99DB-76F1-4253-B50E-FD9F569497C7}" type="pres">
      <dgm:prSet presAssocID="{394169BF-9AED-4B11-B1C1-4C9F0C36CB71}" presName="parTx" presStyleLbl="revTx" presStyleIdx="0" presStyleCnt="3">
        <dgm:presLayoutVars>
          <dgm:chMax val="0"/>
          <dgm:chPref val="0"/>
        </dgm:presLayoutVars>
      </dgm:prSet>
      <dgm:spPr/>
    </dgm:pt>
    <dgm:pt modelId="{3DF70ACB-E136-4C16-BB76-FF6E6EE620C5}" type="pres">
      <dgm:prSet presAssocID="{95F42FB3-522F-460B-8513-1C4ABB88ACB7}" presName="sibTrans" presStyleCnt="0"/>
      <dgm:spPr/>
    </dgm:pt>
    <dgm:pt modelId="{9F13AB85-9A4F-42BA-A18B-DC6AD758635C}" type="pres">
      <dgm:prSet presAssocID="{2F206D40-ADDD-4D4B-A42B-DBD8EACD1ED6}" presName="compNode" presStyleCnt="0"/>
      <dgm:spPr/>
    </dgm:pt>
    <dgm:pt modelId="{FF117239-13A8-4E58-A920-764AD575A408}" type="pres">
      <dgm:prSet presAssocID="{2F206D40-ADDD-4D4B-A42B-DBD8EACD1ED6}" presName="bgRect" presStyleLbl="bgShp" presStyleIdx="1" presStyleCnt="3"/>
      <dgm:spPr/>
    </dgm:pt>
    <dgm:pt modelId="{89FA81AA-D4B4-475A-BB11-1BEA4B25237A}" type="pres">
      <dgm:prSet presAssocID="{2F206D40-ADDD-4D4B-A42B-DBD8EACD1ED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tobus"/>
        </a:ext>
      </dgm:extLst>
    </dgm:pt>
    <dgm:pt modelId="{14E1BFA9-6583-4FBD-9985-EE64461C0B29}" type="pres">
      <dgm:prSet presAssocID="{2F206D40-ADDD-4D4B-A42B-DBD8EACD1ED6}" presName="spaceRect" presStyleCnt="0"/>
      <dgm:spPr/>
    </dgm:pt>
    <dgm:pt modelId="{2969CF2D-435A-4443-ADC6-645E7819A849}" type="pres">
      <dgm:prSet presAssocID="{2F206D40-ADDD-4D4B-A42B-DBD8EACD1ED6}" presName="parTx" presStyleLbl="revTx" presStyleIdx="1" presStyleCnt="3">
        <dgm:presLayoutVars>
          <dgm:chMax val="0"/>
          <dgm:chPref val="0"/>
        </dgm:presLayoutVars>
      </dgm:prSet>
      <dgm:spPr/>
    </dgm:pt>
    <dgm:pt modelId="{CFF1CF83-5AB0-4E2D-93B8-73420C7BF4D5}" type="pres">
      <dgm:prSet presAssocID="{285A5C9A-963D-4ECD-B4DC-CEAB13C6EE6E}" presName="sibTrans" presStyleCnt="0"/>
      <dgm:spPr/>
    </dgm:pt>
    <dgm:pt modelId="{52018E77-63F2-4554-847E-4E0C4E21927B}" type="pres">
      <dgm:prSet presAssocID="{8DF6CEB2-BA5C-455B-85CA-01387E08F2E7}" presName="compNode" presStyleCnt="0"/>
      <dgm:spPr/>
    </dgm:pt>
    <dgm:pt modelId="{905A4E71-C109-4063-93A5-9579ACE2D869}" type="pres">
      <dgm:prSet presAssocID="{8DF6CEB2-BA5C-455B-85CA-01387E08F2E7}" presName="bgRect" presStyleLbl="bgShp" presStyleIdx="2" presStyleCnt="3"/>
      <dgm:spPr/>
    </dgm:pt>
    <dgm:pt modelId="{EAB0C428-D366-4966-A73B-7356A90DAB9E}" type="pres">
      <dgm:prSet presAssocID="{8DF6CEB2-BA5C-455B-85CA-01387E08F2E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0E098EDE-5C66-432B-9C6C-0784D3E66FDF}" type="pres">
      <dgm:prSet presAssocID="{8DF6CEB2-BA5C-455B-85CA-01387E08F2E7}" presName="spaceRect" presStyleCnt="0"/>
      <dgm:spPr/>
    </dgm:pt>
    <dgm:pt modelId="{47464D71-005D-40DD-8ECA-7E69CBE163CC}" type="pres">
      <dgm:prSet presAssocID="{8DF6CEB2-BA5C-455B-85CA-01387E08F2E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AEAE627-0B26-425A-A437-BD665AA85D1D}" type="presOf" srcId="{8DF6CEB2-BA5C-455B-85CA-01387E08F2E7}" destId="{47464D71-005D-40DD-8ECA-7E69CBE163CC}" srcOrd="0" destOrd="0" presId="urn:microsoft.com/office/officeart/2018/2/layout/IconVerticalSolidList"/>
    <dgm:cxn modelId="{358C5062-4EC2-450D-875E-B47A1ADB27A9}" type="presOf" srcId="{678A57D6-3C58-4A97-A4DE-E29C07AB586C}" destId="{538FE149-B94F-4498-AAEE-2D19150595FF}" srcOrd="0" destOrd="0" presId="urn:microsoft.com/office/officeart/2018/2/layout/IconVerticalSolidList"/>
    <dgm:cxn modelId="{DD84424E-68E2-4B77-91C2-A2596EFC596A}" srcId="{678A57D6-3C58-4A97-A4DE-E29C07AB586C}" destId="{8DF6CEB2-BA5C-455B-85CA-01387E08F2E7}" srcOrd="2" destOrd="0" parTransId="{CEE3305D-6589-4033-B201-69C068F279E8}" sibTransId="{F4179FFB-5B0A-466D-8DDE-C25ACE544CFE}"/>
    <dgm:cxn modelId="{AD8EFC75-509F-4038-B4EB-38C51496C66A}" type="presOf" srcId="{394169BF-9AED-4B11-B1C1-4C9F0C36CB71}" destId="{611A99DB-76F1-4253-B50E-FD9F569497C7}" srcOrd="0" destOrd="0" presId="urn:microsoft.com/office/officeart/2018/2/layout/IconVerticalSolidList"/>
    <dgm:cxn modelId="{1AD20FA7-8E1E-45D6-9360-7BF349C36789}" srcId="{678A57D6-3C58-4A97-A4DE-E29C07AB586C}" destId="{2F206D40-ADDD-4D4B-A42B-DBD8EACD1ED6}" srcOrd="1" destOrd="0" parTransId="{C1F59EEB-8AC9-4EAC-8CA8-3681689EB3B4}" sibTransId="{285A5C9A-963D-4ECD-B4DC-CEAB13C6EE6E}"/>
    <dgm:cxn modelId="{405848C7-38EF-4618-892B-3A2FD54BD796}" type="presOf" srcId="{2F206D40-ADDD-4D4B-A42B-DBD8EACD1ED6}" destId="{2969CF2D-435A-4443-ADC6-645E7819A849}" srcOrd="0" destOrd="0" presId="urn:microsoft.com/office/officeart/2018/2/layout/IconVerticalSolidList"/>
    <dgm:cxn modelId="{457ECAEA-E022-449A-9DB4-AB1701752FE4}" srcId="{678A57D6-3C58-4A97-A4DE-E29C07AB586C}" destId="{394169BF-9AED-4B11-B1C1-4C9F0C36CB71}" srcOrd="0" destOrd="0" parTransId="{07472393-81CC-47DC-997F-A30543F42BF0}" sibTransId="{95F42FB3-522F-460B-8513-1C4ABB88ACB7}"/>
    <dgm:cxn modelId="{A51E3628-A240-47E5-A9C1-87816C33298E}" type="presParOf" srcId="{538FE149-B94F-4498-AAEE-2D19150595FF}" destId="{5FD22C65-8CB9-445D-85DE-556D9F082E6D}" srcOrd="0" destOrd="0" presId="urn:microsoft.com/office/officeart/2018/2/layout/IconVerticalSolidList"/>
    <dgm:cxn modelId="{FE7F2ABA-954A-4AF9-919B-8F921704AF86}" type="presParOf" srcId="{5FD22C65-8CB9-445D-85DE-556D9F082E6D}" destId="{59771937-507B-4CAB-BD4C-08B109A312A4}" srcOrd="0" destOrd="0" presId="urn:microsoft.com/office/officeart/2018/2/layout/IconVerticalSolidList"/>
    <dgm:cxn modelId="{10F70029-1AF2-482A-830F-E68487395D53}" type="presParOf" srcId="{5FD22C65-8CB9-445D-85DE-556D9F082E6D}" destId="{9EEF73E3-6DE2-4CD3-9F35-26B925F17EB1}" srcOrd="1" destOrd="0" presId="urn:microsoft.com/office/officeart/2018/2/layout/IconVerticalSolidList"/>
    <dgm:cxn modelId="{EC043F56-9972-4BC6-892B-2E4DC9054BF8}" type="presParOf" srcId="{5FD22C65-8CB9-445D-85DE-556D9F082E6D}" destId="{8CF36EAA-3CAE-4126-926B-EFC77DA4C74E}" srcOrd="2" destOrd="0" presId="urn:microsoft.com/office/officeart/2018/2/layout/IconVerticalSolidList"/>
    <dgm:cxn modelId="{E394CD16-24B7-49DF-AF13-DA844153B94C}" type="presParOf" srcId="{5FD22C65-8CB9-445D-85DE-556D9F082E6D}" destId="{611A99DB-76F1-4253-B50E-FD9F569497C7}" srcOrd="3" destOrd="0" presId="urn:microsoft.com/office/officeart/2018/2/layout/IconVerticalSolidList"/>
    <dgm:cxn modelId="{C42377D6-168D-42B8-A661-37E4AF874498}" type="presParOf" srcId="{538FE149-B94F-4498-AAEE-2D19150595FF}" destId="{3DF70ACB-E136-4C16-BB76-FF6E6EE620C5}" srcOrd="1" destOrd="0" presId="urn:microsoft.com/office/officeart/2018/2/layout/IconVerticalSolidList"/>
    <dgm:cxn modelId="{0FDC4A40-CE0D-4389-BC3F-9F8E711CC765}" type="presParOf" srcId="{538FE149-B94F-4498-AAEE-2D19150595FF}" destId="{9F13AB85-9A4F-42BA-A18B-DC6AD758635C}" srcOrd="2" destOrd="0" presId="urn:microsoft.com/office/officeart/2018/2/layout/IconVerticalSolidList"/>
    <dgm:cxn modelId="{167944A2-5883-4C1D-B76C-5C7A51929DED}" type="presParOf" srcId="{9F13AB85-9A4F-42BA-A18B-DC6AD758635C}" destId="{FF117239-13A8-4E58-A920-764AD575A408}" srcOrd="0" destOrd="0" presId="urn:microsoft.com/office/officeart/2018/2/layout/IconVerticalSolidList"/>
    <dgm:cxn modelId="{2E62ED0C-66A5-4293-BA2F-A5AC4C703CD0}" type="presParOf" srcId="{9F13AB85-9A4F-42BA-A18B-DC6AD758635C}" destId="{89FA81AA-D4B4-475A-BB11-1BEA4B25237A}" srcOrd="1" destOrd="0" presId="urn:microsoft.com/office/officeart/2018/2/layout/IconVerticalSolidList"/>
    <dgm:cxn modelId="{77AF719B-0498-4A52-B97D-F40739054C1D}" type="presParOf" srcId="{9F13AB85-9A4F-42BA-A18B-DC6AD758635C}" destId="{14E1BFA9-6583-4FBD-9985-EE64461C0B29}" srcOrd="2" destOrd="0" presId="urn:microsoft.com/office/officeart/2018/2/layout/IconVerticalSolidList"/>
    <dgm:cxn modelId="{B77B6684-F1D6-4F30-8E59-10DC22795D56}" type="presParOf" srcId="{9F13AB85-9A4F-42BA-A18B-DC6AD758635C}" destId="{2969CF2D-435A-4443-ADC6-645E7819A849}" srcOrd="3" destOrd="0" presId="urn:microsoft.com/office/officeart/2018/2/layout/IconVerticalSolidList"/>
    <dgm:cxn modelId="{5F857739-2A48-420B-A6EE-DB66461C0F0D}" type="presParOf" srcId="{538FE149-B94F-4498-AAEE-2D19150595FF}" destId="{CFF1CF83-5AB0-4E2D-93B8-73420C7BF4D5}" srcOrd="3" destOrd="0" presId="urn:microsoft.com/office/officeart/2018/2/layout/IconVerticalSolidList"/>
    <dgm:cxn modelId="{BC37C0AA-1CDC-413A-BE70-9413BB1D15D0}" type="presParOf" srcId="{538FE149-B94F-4498-AAEE-2D19150595FF}" destId="{52018E77-63F2-4554-847E-4E0C4E21927B}" srcOrd="4" destOrd="0" presId="urn:microsoft.com/office/officeart/2018/2/layout/IconVerticalSolidList"/>
    <dgm:cxn modelId="{AEECE7C3-D11E-4ED8-B12E-02950EDEB769}" type="presParOf" srcId="{52018E77-63F2-4554-847E-4E0C4E21927B}" destId="{905A4E71-C109-4063-93A5-9579ACE2D869}" srcOrd="0" destOrd="0" presId="urn:microsoft.com/office/officeart/2018/2/layout/IconVerticalSolidList"/>
    <dgm:cxn modelId="{09BB8336-A345-4290-8F55-88CEA24713D6}" type="presParOf" srcId="{52018E77-63F2-4554-847E-4E0C4E21927B}" destId="{EAB0C428-D366-4966-A73B-7356A90DAB9E}" srcOrd="1" destOrd="0" presId="urn:microsoft.com/office/officeart/2018/2/layout/IconVerticalSolidList"/>
    <dgm:cxn modelId="{7C816F0D-9187-41D8-AB7A-F61295D8F4D0}" type="presParOf" srcId="{52018E77-63F2-4554-847E-4E0C4E21927B}" destId="{0E098EDE-5C66-432B-9C6C-0784D3E66FDF}" srcOrd="2" destOrd="0" presId="urn:microsoft.com/office/officeart/2018/2/layout/IconVerticalSolidList"/>
    <dgm:cxn modelId="{DB658059-239C-463A-8B95-96CBCD065833}" type="presParOf" srcId="{52018E77-63F2-4554-847E-4E0C4E21927B}" destId="{47464D71-005D-40DD-8ECA-7E69CBE163C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60DEB-9182-4B86-B4DA-BD84CBD0550A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580D8-13EB-4B63-89EB-A28F62186A21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5F0BC-8C5B-4867-AC68-094B7DBB3E45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Gli studenti UniTS frequentano nei primi due anni i corsi della struttura di appartenenza (Dipartimento IUSLIT – Sezione SSLMIT) e trascorrono il terzo anno ad Anversa (settembre - luglio/agosto dell’anno successivo).</a:t>
          </a:r>
          <a:endParaRPr lang="en-US" sz="2200" kern="1200"/>
        </a:p>
      </dsp:txBody>
      <dsp:txXfrm>
        <a:off x="1437631" y="531"/>
        <a:ext cx="9077968" cy="1244702"/>
      </dsp:txXfrm>
    </dsp:sp>
    <dsp:sp modelId="{37D1041E-ABCF-44B0-98CD-DEC1C755D164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546E9-9E46-4659-BB46-7FD59BC9A2B5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367CE-1AD1-498B-8FC3-68D7D6237CA5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Tutti gli esami del primo e del secondo anno devono essere superati entro il primo appello di settembre, perché il periodo di scambio non può essere interrotto per sostenere esami a Trieste.</a:t>
          </a:r>
          <a:endParaRPr lang="en-US" sz="2200" kern="1200"/>
        </a:p>
      </dsp:txBody>
      <dsp:txXfrm>
        <a:off x="1437631" y="1556410"/>
        <a:ext cx="9077968" cy="1244702"/>
      </dsp:txXfrm>
    </dsp:sp>
    <dsp:sp modelId="{647AE22C-E6F0-42D2-87FE-127C9409E271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6D8EF-B870-4540-B580-A5B10D863128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0A334-AEED-4F20-932C-C14B9921162B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Tutti gli esami del terzo anno devono essere sostenuti e superati ad Anversa.</a:t>
          </a:r>
          <a:endParaRPr lang="en-US" sz="2200" kern="1200"/>
        </a:p>
      </dsp:txBody>
      <dsp:txXfrm>
        <a:off x="1437631" y="3112289"/>
        <a:ext cx="9077968" cy="1244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71937-507B-4CAB-BD4C-08B109A312A4}">
      <dsp:nvSpPr>
        <dsp:cNvPr id="0" name=""/>
        <dsp:cNvSpPr/>
      </dsp:nvSpPr>
      <dsp:spPr>
        <a:xfrm>
          <a:off x="0" y="682"/>
          <a:ext cx="6245265" cy="15965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EF73E3-6DE2-4CD3-9F35-26B925F17EB1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A99DB-76F1-4253-B50E-FD9F569497C7}">
      <dsp:nvSpPr>
        <dsp:cNvPr id="0" name=""/>
        <dsp:cNvSpPr/>
      </dsp:nvSpPr>
      <dsp:spPr>
        <a:xfrm>
          <a:off x="1844034" y="682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Prima della partenza (possibilmente prima del 30 agosto)</a:t>
          </a:r>
          <a:endParaRPr lang="en-US" sz="2200" kern="1200"/>
        </a:p>
      </dsp:txBody>
      <dsp:txXfrm>
        <a:off x="1844034" y="682"/>
        <a:ext cx="4401230" cy="1596566"/>
      </dsp:txXfrm>
    </dsp:sp>
    <dsp:sp modelId="{FF117239-13A8-4E58-A920-764AD575A408}">
      <dsp:nvSpPr>
        <dsp:cNvPr id="0" name=""/>
        <dsp:cNvSpPr/>
      </dsp:nvSpPr>
      <dsp:spPr>
        <a:xfrm>
          <a:off x="0" y="1996390"/>
          <a:ext cx="6245265" cy="15965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A81AA-D4B4-475A-BB11-1BEA4B25237A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9CF2D-435A-4443-ADC6-645E7819A849}">
      <dsp:nvSpPr>
        <dsp:cNvPr id="0" name=""/>
        <dsp:cNvSpPr/>
      </dsp:nvSpPr>
      <dsp:spPr>
        <a:xfrm>
          <a:off x="1844034" y="1996390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Inizio lezioni ad Anversa: settembre </a:t>
          </a:r>
          <a:endParaRPr lang="en-US" sz="2200" kern="1200"/>
        </a:p>
      </dsp:txBody>
      <dsp:txXfrm>
        <a:off x="1844034" y="1996390"/>
        <a:ext cx="4401230" cy="1596566"/>
      </dsp:txXfrm>
    </dsp:sp>
    <dsp:sp modelId="{905A4E71-C109-4063-93A5-9579ACE2D869}">
      <dsp:nvSpPr>
        <dsp:cNvPr id="0" name=""/>
        <dsp:cNvSpPr/>
      </dsp:nvSpPr>
      <dsp:spPr>
        <a:xfrm>
          <a:off x="0" y="3992098"/>
          <a:ext cx="6245265" cy="15965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B0C428-D366-4966-A73B-7356A90DAB9E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64D71-005D-40DD-8ECA-7E69CBE163CC}">
      <dsp:nvSpPr>
        <dsp:cNvPr id="0" name=""/>
        <dsp:cNvSpPr/>
      </dsp:nvSpPr>
      <dsp:spPr>
        <a:xfrm>
          <a:off x="1844034" y="3992098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Si consiglia di contattare gli studenti dell’anno precedente al proprio per chiedere quali corsi conviene seguire </a:t>
          </a:r>
          <a:endParaRPr lang="en-US" sz="2200" kern="1200"/>
        </a:p>
      </dsp:txBody>
      <dsp:txXfrm>
        <a:off x="1844034" y="3992098"/>
        <a:ext cx="4401230" cy="1596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9E9B7A-175D-5503-C01E-92DFC1151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1DDD4ED-B445-8FC8-6D95-EB89EEEEE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9F85A3-8C79-F9A2-00D3-33D43D1B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AF2F-790A-45FC-BAFE-05914AC5954B}" type="datetimeFigureOut">
              <a:rPr lang="it-IT" smtClean="0"/>
              <a:t>01/07/2025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309A98-DFD4-E09F-9EFA-D88D84D83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DFE2B1-D0A8-C7FF-FBF5-444D51EC3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1309-170F-46BB-A34E-D947C1B83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610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0382F6-EAD8-DF21-C90F-18CBCE834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450C35A-2B49-AF76-7396-2A934C346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F1D411-6DEC-2032-C995-943AA46DF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AF2F-790A-45FC-BAFE-05914AC5954B}" type="datetimeFigureOut">
              <a:rPr lang="it-IT" smtClean="0"/>
              <a:t>01/07/2025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8D8A93-7E0A-64F0-4203-E36700B8D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6B6E23-CA05-C5C7-FC12-5955FCD8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1309-170F-46BB-A34E-D947C1B83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598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E83857F-54DC-E55F-4911-2FA48FDEF4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892B467-FB0F-7F73-2279-B7CE47700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94C81C-666C-9258-4A8E-93464E966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AF2F-790A-45FC-BAFE-05914AC5954B}" type="datetimeFigureOut">
              <a:rPr lang="it-IT" smtClean="0"/>
              <a:t>01/07/2025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411621-62A7-D810-4CDC-7BEEF6BB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C9075A-4CEE-78ED-761F-3EC564990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1309-170F-46BB-A34E-D947C1B83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869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6F7D5A-6706-9900-E29C-04961335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F0E4E8-321C-5179-1E94-AB53366A2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C1D5A2-151A-18DB-F6B6-1AEC4D5E8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AF2F-790A-45FC-BAFE-05914AC5954B}" type="datetimeFigureOut">
              <a:rPr lang="it-IT" smtClean="0"/>
              <a:t>01/07/2025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BB01B8-130D-FFE2-1E54-E28C3709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BC10EE-D268-B937-FD81-BA27FD00B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1309-170F-46BB-A34E-D947C1B83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87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CD82F7-ED6E-3D02-E6AC-1F1C1659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D037469-EF53-B1A0-1C78-F603980CF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A83024-2687-06BB-0CE2-53916AA1B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AF2F-790A-45FC-BAFE-05914AC5954B}" type="datetimeFigureOut">
              <a:rPr lang="it-IT" smtClean="0"/>
              <a:t>01/07/2025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AAF36C-FF95-82EB-491D-14C489DC1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0A236C-3C45-48BC-6FAB-93DB2B02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1309-170F-46BB-A34E-D947C1B83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659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6E05B7-16A2-CB1F-90DB-34840A7E2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7C39F2-78C6-8757-A604-A2BFF33180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1B98E2-1E1C-1DCD-8C9D-9E69AE79D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9A28B7F-04A3-933A-A8B3-BE2BFBABD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AF2F-790A-45FC-BAFE-05914AC5954B}" type="datetimeFigureOut">
              <a:rPr lang="it-IT" smtClean="0"/>
              <a:t>01/07/2025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C16E635-BFD3-CCC1-BA3A-1E361CAAC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E0A2550-E436-5F04-088F-0C1073CEA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1309-170F-46BB-A34E-D947C1B83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359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35141D-7F57-2F94-159F-8F71A00C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6EB83A-8819-BEE1-8061-F8838AA4B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3E43D4A-F2A5-7519-E100-584ABF139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63F8FA1-51E0-1536-450A-FA47A2A885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5B4A65F-B821-64CC-4316-A3E760D44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08E465D-AB42-754D-A552-183E02359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AF2F-790A-45FC-BAFE-05914AC5954B}" type="datetimeFigureOut">
              <a:rPr lang="it-IT" smtClean="0"/>
              <a:t>01/07/2025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C53B4AF-ED83-BB15-49B9-D9E011DD8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253FFBB-EE1E-DE0C-BB1E-3F499529A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1309-170F-46BB-A34E-D947C1B83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49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353C78-D06E-F163-5960-A1FC94C73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8849A0B-3C74-EF08-907E-1EBD7DA95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AF2F-790A-45FC-BAFE-05914AC5954B}" type="datetimeFigureOut">
              <a:rPr lang="it-IT" smtClean="0"/>
              <a:t>01/07/2025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A89C162-2A74-68A0-66CD-23EAEEB06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5F8A821-37D1-4AD5-0C4E-2A42995CF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1309-170F-46BB-A34E-D947C1B83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804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32AAE29-6946-A074-B8EE-9B490137F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AF2F-790A-45FC-BAFE-05914AC5954B}" type="datetimeFigureOut">
              <a:rPr lang="it-IT" smtClean="0"/>
              <a:t>01/07/2025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BAD75C7-598B-7CE5-7848-1C47274F5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AB11F2-1087-2EB3-2764-80F178F9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1309-170F-46BB-A34E-D947C1B83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8249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6165D1-5FE9-E2D8-8FDD-8DAEF65D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4796FA-F9C9-DD22-AB96-27CAB6C5D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E7A244D-2E69-34AB-8F62-BB606DACF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E2337E-CBF9-A648-3524-521E40F58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AF2F-790A-45FC-BAFE-05914AC5954B}" type="datetimeFigureOut">
              <a:rPr lang="it-IT" smtClean="0"/>
              <a:t>01/07/2025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FAF04AF-C553-51FF-4495-0A9D46D8E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1B23B6-F273-E725-93BC-AE5078A1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1309-170F-46BB-A34E-D947C1B83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580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0257E8-4DAC-6CCF-72EC-A0DB0D13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B1CB591-203E-DDE4-67F4-7BB49A525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42F51F4-7660-4CAD-122F-A626E04C7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D809C6C-E1E9-BB09-E689-54176A72E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AF2F-790A-45FC-BAFE-05914AC5954B}" type="datetimeFigureOut">
              <a:rPr lang="it-IT" smtClean="0"/>
              <a:t>01/07/2025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FF9B356-1314-C936-B7FD-9ECC38EC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BD4A7E9-A62E-FD97-B33F-7D910951E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1309-170F-46BB-A34E-D947C1B83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08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41C5A0D-23E0-F067-6835-4C26F8A1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17E23FD-239E-0D39-D0D7-D04985D98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829EA0-5E00-C6DF-444D-9C8CBBD63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37AF2F-790A-45FC-BAFE-05914AC5954B}" type="datetimeFigureOut">
              <a:rPr lang="it-IT" smtClean="0"/>
              <a:t>01/07/2025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9F2EC6-7690-98F1-1CFB-3377F13CC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63688C-233A-AD83-F710-7D84938CC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1F1309-170F-46BB-A34E-D947C1B83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011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cipost.org/sponsor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outgoing.students@amm.units.it" TargetMode="External"/><Relationship Id="rId2" Type="http://schemas.openxmlformats.org/officeDocument/2006/relationships/hyperlink" Target="mailto:pgentile@units.it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veerle.verschakelen@kuleuven.b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erfgoed/124257403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aggiaescopri.it/citta-delle-fiandre-anversa-bruges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Italian_traffic_signs_-_altri_pericoli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enkbekker/14151330510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18F6E8B-15ED-43C7-94BA-91549A651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DDE1AD2-EC5A-86B0-0B9D-DA7014194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3023754"/>
            <a:ext cx="4900144" cy="2736965"/>
          </a:xfrm>
        </p:spPr>
        <p:txBody>
          <a:bodyPr anchor="t">
            <a:normAutofit/>
          </a:bodyPr>
          <a:lstStyle/>
          <a:p>
            <a:pPr algn="l"/>
            <a:r>
              <a:rPr lang="it-IT" sz="5400"/>
              <a:t>Doppio diploma UniTS-KU Leuven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DF6DD4BB-0EC6-F4B1-3C71-A29A70817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00583" y="471748"/>
            <a:ext cx="2552007" cy="255200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Carattere, logo, Elementi grafici, schermata&#10;&#10;Descrizione generata automaticamente">
            <a:extLst>
              <a:ext uri="{FF2B5EF4-FFF2-40B4-BE49-F238E27FC236}">
                <a16:creationId xmlns:a16="http://schemas.microsoft.com/office/drawing/2014/main" id="{5DEB2FF8-5BE7-56B7-3E40-1E5FAD260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62" y="3871021"/>
            <a:ext cx="4324849" cy="2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05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ila di laureati fotografati di schiena">
            <a:extLst>
              <a:ext uri="{FF2B5EF4-FFF2-40B4-BE49-F238E27FC236}">
                <a16:creationId xmlns:a16="http://schemas.microsoft.com/office/drawing/2014/main" id="{09567705-821D-FEE6-5490-9A7A5DA81C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870" r="24864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DE22616-368F-4B04-AF3D-8DD00DBF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it-IT" sz="4000"/>
              <a:t>Tesi di laurea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D902C8-E1F5-5ED4-AFEA-FEBAB5C91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59" y="2884929"/>
            <a:ext cx="5154429" cy="3374137"/>
          </a:xfrm>
        </p:spPr>
        <p:txBody>
          <a:bodyPr anchor="ctr">
            <a:normAutofit/>
          </a:bodyPr>
          <a:lstStyle/>
          <a:p>
            <a:endParaRPr lang="it-IT" sz="2000" dirty="0">
              <a:latin typeface="+mj-lt"/>
              <a:ea typeface="Tahoma" panose="020B0604030504040204" pitchFamily="34" charset="0"/>
            </a:endParaRPr>
          </a:p>
          <a:p>
            <a:r>
              <a:rPr lang="it-IT" sz="2000" dirty="0">
                <a:latin typeface="+mj-lt"/>
                <a:ea typeface="Tahoma" panose="020B0604030504040204" pitchFamily="34" charset="0"/>
              </a:rPr>
              <a:t>G</a:t>
            </a:r>
            <a:r>
              <a:rPr lang="it-IT" sz="2000" dirty="0">
                <a:effectLst/>
                <a:latin typeface="+mj-lt"/>
                <a:ea typeface="Tahoma" panose="020B0604030504040204" pitchFamily="34" charset="0"/>
              </a:rPr>
              <a:t>li studenti si laureano secondo le modalità e la modulistica di </a:t>
            </a:r>
            <a:r>
              <a:rPr lang="it-IT" sz="2000" dirty="0" err="1">
                <a:effectLst/>
                <a:latin typeface="+mj-lt"/>
                <a:ea typeface="Tahoma" panose="020B0604030504040204" pitchFamily="34" charset="0"/>
              </a:rPr>
              <a:t>UniTS</a:t>
            </a:r>
            <a:r>
              <a:rPr lang="it-IT" sz="2000" dirty="0">
                <a:effectLst/>
                <a:latin typeface="+mj-lt"/>
                <a:ea typeface="Tahoma" panose="020B0604030504040204" pitchFamily="34" charset="0"/>
              </a:rPr>
              <a:t> </a:t>
            </a:r>
          </a:p>
          <a:p>
            <a:r>
              <a:rPr lang="it-IT" sz="2000" dirty="0">
                <a:latin typeface="+mj-lt"/>
                <a:ea typeface="Tahoma" panose="020B0604030504040204" pitchFamily="34" charset="0"/>
              </a:rPr>
              <a:t>La tesi si scrive in italiano </a:t>
            </a:r>
            <a:endParaRPr lang="it-IT" sz="2000" dirty="0">
              <a:effectLst/>
              <a:latin typeface="+mj-lt"/>
              <a:ea typeface="Tahoma" panose="020B0604030504040204" pitchFamily="34" charset="0"/>
            </a:endParaRPr>
          </a:p>
          <a:p>
            <a:r>
              <a:rPr lang="it-IT" sz="2000" dirty="0">
                <a:effectLst/>
                <a:latin typeface="+mj-lt"/>
                <a:ea typeface="Tahoma" panose="020B0604030504040204" pitchFamily="34" charset="0"/>
              </a:rPr>
              <a:t>Relatore della tesi: prof.ssa Gentile </a:t>
            </a:r>
            <a:endParaRPr lang="it-IT" sz="2000" dirty="0">
              <a:latin typeface="+mj-lt"/>
              <a:ea typeface="Tahoma" panose="020B0604030504040204" pitchFamily="34" charset="0"/>
            </a:endParaRPr>
          </a:p>
          <a:p>
            <a:r>
              <a:rPr lang="it-IT" sz="2000" dirty="0">
                <a:latin typeface="+mj-lt"/>
                <a:ea typeface="Tahoma" panose="020B0604030504040204" pitchFamily="34" charset="0"/>
              </a:rPr>
              <a:t>C</a:t>
            </a:r>
            <a:r>
              <a:rPr lang="it-IT" sz="2000" dirty="0">
                <a:effectLst/>
                <a:latin typeface="+mj-lt"/>
                <a:ea typeface="Tahoma" panose="020B0604030504040204" pitchFamily="34" charset="0"/>
              </a:rPr>
              <a:t>orrelatore: un docente di KU </a:t>
            </a:r>
            <a:r>
              <a:rPr lang="it-IT" sz="2000" dirty="0" err="1">
                <a:effectLst/>
                <a:latin typeface="+mj-lt"/>
                <a:ea typeface="Tahoma" panose="020B0604030504040204" pitchFamily="34" charset="0"/>
              </a:rPr>
              <a:t>Leuven</a:t>
            </a:r>
            <a:r>
              <a:rPr lang="it-IT" sz="2000" dirty="0">
                <a:latin typeface="+mj-lt"/>
                <a:ea typeface="Tahoma" panose="020B0604030504040204" pitchFamily="34" charset="0"/>
              </a:rPr>
              <a:t>. </a:t>
            </a:r>
            <a:r>
              <a:rPr lang="it-IT" sz="2000" b="1" dirty="0">
                <a:latin typeface="+mj-lt"/>
                <a:ea typeface="Tahoma" panose="020B0604030504040204" pitchFamily="34" charset="0"/>
              </a:rPr>
              <a:t>Non sono ammessi correlatori che non conoscono l’italiano 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2648277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63234C-7E12-CFFB-24CB-5F284D8E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Tirocinio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possibili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sedi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E2D6188-24E5-426A-BB2A-3FA2D6B9C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8331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208BC59-C84F-483F-80CD-FAEC74229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3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Immagine 12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A9265774-D5AF-660F-E3DE-7DCF1E0A4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086" y="647291"/>
            <a:ext cx="2410097" cy="632651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1DABD52-05DF-4F31-AFB9-B330D8BE4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25559" y="725908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magine 6" descr="Immagine che contiene Carattere, testo, Elementi grafici, logo&#10;&#10;Descrizione generata automaticamente">
            <a:extLst>
              <a:ext uri="{FF2B5EF4-FFF2-40B4-BE49-F238E27FC236}">
                <a16:creationId xmlns:a16="http://schemas.microsoft.com/office/drawing/2014/main" id="{5A3EE45A-3F77-E1E9-9443-7919C6207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89" y="1501386"/>
            <a:ext cx="1939835" cy="1372433"/>
          </a:xfrm>
          <a:prstGeom prst="rect">
            <a:avLst/>
          </a:prstGeom>
        </p:spPr>
      </p:pic>
      <p:pic>
        <p:nvPicPr>
          <p:cNvPr id="11" name="Immagine 10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41222463-B5EA-287E-B41C-81E02E32B2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7" b="28667"/>
          <a:stretch/>
        </p:blipFill>
        <p:spPr>
          <a:xfrm>
            <a:off x="236643" y="4377034"/>
            <a:ext cx="2329136" cy="1027987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E4F04B5-4D4A-4F70-8549-384AF5351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0"/>
            <a:ext cx="3273238" cy="3383891"/>
          </a:xfrm>
          <a:custGeom>
            <a:avLst/>
            <a:gdLst>
              <a:gd name="connsiteX0" fmla="*/ 122841 w 3273238"/>
              <a:gd name="connsiteY0" fmla="*/ 0 h 3383891"/>
              <a:gd name="connsiteX1" fmla="*/ 3273238 w 3273238"/>
              <a:gd name="connsiteY1" fmla="*/ 0 h 3383891"/>
              <a:gd name="connsiteX2" fmla="*/ 3273238 w 3273238"/>
              <a:gd name="connsiteY2" fmla="*/ 3291335 h 3383891"/>
              <a:gd name="connsiteX3" fmla="*/ 3118338 w 3273238"/>
              <a:gd name="connsiteY3" fmla="*/ 3331164 h 3383891"/>
              <a:gd name="connsiteX4" fmla="*/ 2595295 w 3273238"/>
              <a:gd name="connsiteY4" fmla="*/ 3383891 h 3383891"/>
              <a:gd name="connsiteX5" fmla="*/ 0 w 3273238"/>
              <a:gd name="connsiteY5" fmla="*/ 788596 h 3383891"/>
              <a:gd name="connsiteX6" fmla="*/ 116679 w 3273238"/>
              <a:gd name="connsiteY6" fmla="*/ 16835 h 33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magine 4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5B727F24-C53D-9E42-E5AD-28B20DE323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68428"/>
            <a:ext cx="1952160" cy="1952160"/>
          </a:xfrm>
          <a:prstGeom prst="rect">
            <a:avLst/>
          </a:pr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D14DB62-3EB3-452E-89EE-30B0CDB0C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63236" y="4071322"/>
            <a:ext cx="2828765" cy="2786678"/>
          </a:xfrm>
          <a:custGeom>
            <a:avLst/>
            <a:gdLst>
              <a:gd name="connsiteX0" fmla="*/ 1888236 w 2828765"/>
              <a:gd name="connsiteY0" fmla="*/ 0 h 2786678"/>
              <a:gd name="connsiteX1" fmla="*/ 2788281 w 2828765"/>
              <a:gd name="connsiteY1" fmla="*/ 227900 h 2786678"/>
              <a:gd name="connsiteX2" fmla="*/ 2828765 w 2828765"/>
              <a:gd name="connsiteY2" fmla="*/ 252495 h 2786678"/>
              <a:gd name="connsiteX3" fmla="*/ 2828765 w 2828765"/>
              <a:gd name="connsiteY3" fmla="*/ 2786678 h 2786678"/>
              <a:gd name="connsiteX4" fmla="*/ 227128 w 2828765"/>
              <a:gd name="connsiteY4" fmla="*/ 2786678 h 2786678"/>
              <a:gd name="connsiteX5" fmla="*/ 148387 w 2828765"/>
              <a:gd name="connsiteY5" fmla="*/ 2623223 h 2786678"/>
              <a:gd name="connsiteX6" fmla="*/ 0 w 2828765"/>
              <a:gd name="connsiteY6" fmla="*/ 1888236 h 2786678"/>
              <a:gd name="connsiteX7" fmla="*/ 1888236 w 2828765"/>
              <a:gd name="connsiteY7" fmla="*/ 0 h 27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 descr="Immagine che contiene Carattere, giallo, testo, schermata&#10;&#10;Descrizione generata automaticamente">
            <a:extLst>
              <a:ext uri="{FF2B5EF4-FFF2-40B4-BE49-F238E27FC236}">
                <a16:creationId xmlns:a16="http://schemas.microsoft.com/office/drawing/2014/main" id="{05467F30-EA51-777F-954A-4F1164CB5E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82" y="5122888"/>
            <a:ext cx="2135777" cy="11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55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600BDC-F77F-ABC9-4FD2-B865AC1C4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Borsa di studio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B7D625-1DFA-BECF-AB7C-4049EB16B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Bando Erasmus Studio dedicato esclusivamente ai doppi diplomi. In genere viene pubblicato verso marzo/aprile, </a:t>
            </a:r>
            <a:r>
              <a:rPr lang="it-IT" b="1" dirty="0"/>
              <a:t>DOPO</a:t>
            </a:r>
            <a:r>
              <a:rPr lang="it-IT" dirty="0"/>
              <a:t> il bando Erasmus Studio generale </a:t>
            </a:r>
          </a:p>
          <a:p>
            <a:r>
              <a:rPr lang="it-IT" dirty="0"/>
              <a:t>Borsa Erasmus di 10 mesi </a:t>
            </a:r>
          </a:p>
          <a:p>
            <a:r>
              <a:rPr lang="it-IT" dirty="0"/>
              <a:t>A carico degli studenti saranno le spese di vitto e alloggio presso l’università ospitante, nonché le spese di viaggio, assicurazione, trasporti locali, ecc. per l’intera durata del terzo anno.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4177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27686D4-9B72-D89B-8241-984207A8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r>
              <a:rPr lang="it-IT" sz="5000" dirty="0"/>
              <a:t>Compilazione del learning agreement	</a:t>
            </a: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Segnaposto contenuto 2">
            <a:extLst>
              <a:ext uri="{FF2B5EF4-FFF2-40B4-BE49-F238E27FC236}">
                <a16:creationId xmlns:a16="http://schemas.microsoft.com/office/drawing/2014/main" id="{0FA3610E-1A92-4F0E-FDC1-AD298A317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762927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5422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C5EE15-2A39-9941-E82F-5B11B0C4E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Contatti di riferimento	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8B66BC-9D6F-6A77-A957-5A501E08AB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/>
              <a:t>Per </a:t>
            </a:r>
            <a:r>
              <a:rPr lang="it-IT" dirty="0" err="1"/>
              <a:t>UniTS</a:t>
            </a:r>
            <a:r>
              <a:rPr lang="it-IT" dirty="0"/>
              <a:t>	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24D3260-ABE5-9138-2671-A83CED2106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sz="2000" dirty="0"/>
              <a:t>Paola Gentile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>
                <a:hlinkClick r:id="rId2"/>
              </a:rPr>
              <a:t>pgentile@units.it</a:t>
            </a:r>
            <a:endParaRPr lang="it-IT" sz="2000" dirty="0"/>
          </a:p>
          <a:p>
            <a:r>
              <a:rPr lang="it-IT" sz="2000" dirty="0"/>
              <a:t>Ufficio Mobilità Internazionale: </a:t>
            </a:r>
            <a:r>
              <a:rPr lang="it-IT" sz="2000" dirty="0">
                <a:hlinkClick r:id="rId3"/>
              </a:rPr>
              <a:t>outgoing.students@amm.units.it</a:t>
            </a:r>
            <a:r>
              <a:rPr lang="it-IT" sz="2000" dirty="0"/>
              <a:t> 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3CD1811-77CE-FCDC-860A-20EAFC04D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dirty="0"/>
              <a:t>Per KU </a:t>
            </a:r>
            <a:r>
              <a:rPr lang="it-IT" dirty="0" err="1"/>
              <a:t>Leuven</a:t>
            </a: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5A6A846-271E-2668-818C-13FEC0D8471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t-IT" dirty="0"/>
          </a:p>
          <a:p>
            <a:pPr marL="0" indent="0">
              <a:buNone/>
            </a:pPr>
            <a:r>
              <a:rPr lang="it-IT" sz="2000" dirty="0" err="1"/>
              <a:t>Veerle</a:t>
            </a:r>
            <a:r>
              <a:rPr lang="it-IT" sz="2000" dirty="0"/>
              <a:t> </a:t>
            </a:r>
            <a:r>
              <a:rPr lang="it-IT" sz="2000" dirty="0" err="1"/>
              <a:t>Verschakelen</a:t>
            </a:r>
            <a:r>
              <a:rPr lang="it-IT" sz="2000" dirty="0"/>
              <a:t> (</a:t>
            </a:r>
            <a:r>
              <a:rPr lang="it-IT" sz="2000" dirty="0">
                <a:hlinkClick r:id="rId4"/>
              </a:rPr>
              <a:t>veerle.verschakelen@kuleuven.be</a:t>
            </a:r>
            <a:r>
              <a:rPr lang="it-IT" sz="2000" dirty="0"/>
              <a:t>)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148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A1D5833-A2AB-28E1-1E28-5FD301205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it-IT" sz="4000"/>
              <a:t>Vantaggi principali 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5FAA55-B196-14F9-7A63-00E25735B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it-IT" sz="2000" dirty="0"/>
              <a:t>Conseguimento di due diplomi di laurea triennale </a:t>
            </a:r>
          </a:p>
          <a:p>
            <a:r>
              <a:rPr lang="it-IT" sz="2000" dirty="0"/>
              <a:t>Diplomi riconosciuti sia in Italia che in Belgio</a:t>
            </a:r>
          </a:p>
          <a:p>
            <a:r>
              <a:rPr lang="it-IT" sz="2000" dirty="0"/>
              <a:t>Opportunità di studiare per un intero anno accademico presso una delle università più prestigiose d’Europa (59 posto nel mondo secondo il </a:t>
            </a:r>
            <a:r>
              <a:rPr lang="en-US" sz="2000" dirty="0"/>
              <a:t>Global Employability University Ranking) </a:t>
            </a:r>
            <a:endParaRPr lang="it-IT" sz="2000" dirty="0"/>
          </a:p>
          <a:p>
            <a:r>
              <a:rPr lang="it-IT" sz="2000" dirty="0"/>
              <a:t>Tirocinio in Belgio</a:t>
            </a:r>
          </a:p>
          <a:p>
            <a:r>
              <a:rPr lang="it-IT" sz="2000" dirty="0"/>
              <a:t>Maggiori possibilità di proseguire con la magistrale in Belgio o nei Paesi Bassi</a:t>
            </a:r>
          </a:p>
          <a:p>
            <a:endParaRPr lang="it-IT" sz="20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Immagine 19" descr="Immagine che contiene cielo, aria aperta, nuvola, edificio&#10;&#10;Descrizione generata automaticamente">
            <a:extLst>
              <a:ext uri="{FF2B5EF4-FFF2-40B4-BE49-F238E27FC236}">
                <a16:creationId xmlns:a16="http://schemas.microsoft.com/office/drawing/2014/main" id="{1FE256F1-6FAC-594E-0248-AB365529F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531" r="16870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8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977"/>
            <a:ext cx="4175521" cy="6973436"/>
          </a:xfrm>
          <a:custGeom>
            <a:avLst/>
            <a:gdLst/>
            <a:ahLst/>
            <a:cxnLst/>
            <a:rect l="l" t="t" r="r" b="b"/>
            <a:pathLst>
              <a:path w="6263281" h="10460154">
                <a:moveTo>
                  <a:pt x="0" y="0"/>
                </a:moveTo>
                <a:lnTo>
                  <a:pt x="6263281" y="0"/>
                </a:lnTo>
                <a:lnTo>
                  <a:pt x="6263281" y="10460154"/>
                </a:lnTo>
                <a:lnTo>
                  <a:pt x="0" y="104601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69" r="-5669"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3" name="Freeform 3"/>
          <p:cNvSpPr/>
          <p:nvPr/>
        </p:nvSpPr>
        <p:spPr>
          <a:xfrm>
            <a:off x="4175521" y="4123901"/>
            <a:ext cx="3777925" cy="2749639"/>
          </a:xfrm>
          <a:custGeom>
            <a:avLst/>
            <a:gdLst/>
            <a:ahLst/>
            <a:cxnLst/>
            <a:rect l="l" t="t" r="r" b="b"/>
            <a:pathLst>
              <a:path w="5666888" h="4124459">
                <a:moveTo>
                  <a:pt x="0" y="0"/>
                </a:moveTo>
                <a:lnTo>
                  <a:pt x="5666888" y="0"/>
                </a:lnTo>
                <a:lnTo>
                  <a:pt x="5666888" y="4124459"/>
                </a:lnTo>
                <a:lnTo>
                  <a:pt x="0" y="41244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620" r="-4620"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4" name="Freeform 4"/>
          <p:cNvSpPr/>
          <p:nvPr/>
        </p:nvSpPr>
        <p:spPr>
          <a:xfrm>
            <a:off x="7953446" y="4123901"/>
            <a:ext cx="4238554" cy="2799143"/>
          </a:xfrm>
          <a:custGeom>
            <a:avLst/>
            <a:gdLst/>
            <a:ahLst/>
            <a:cxnLst/>
            <a:rect l="l" t="t" r="r" b="b"/>
            <a:pathLst>
              <a:path w="6243441" h="4198714">
                <a:moveTo>
                  <a:pt x="0" y="0"/>
                </a:moveTo>
                <a:lnTo>
                  <a:pt x="6243441" y="0"/>
                </a:lnTo>
                <a:lnTo>
                  <a:pt x="6243441" y="4198714"/>
                </a:lnTo>
                <a:lnTo>
                  <a:pt x="0" y="41987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5" name="Freeform 5"/>
          <p:cNvSpPr/>
          <p:nvPr/>
        </p:nvSpPr>
        <p:spPr>
          <a:xfrm>
            <a:off x="8704609" y="10977"/>
            <a:ext cx="3487391" cy="4112924"/>
          </a:xfrm>
          <a:custGeom>
            <a:avLst/>
            <a:gdLst/>
            <a:ahLst/>
            <a:cxnLst/>
            <a:rect l="l" t="t" r="r" b="b"/>
            <a:pathLst>
              <a:path w="4851047" h="5473913">
                <a:moveTo>
                  <a:pt x="0" y="0"/>
                </a:moveTo>
                <a:lnTo>
                  <a:pt x="4851047" y="0"/>
                </a:lnTo>
                <a:lnTo>
                  <a:pt x="4851047" y="5473913"/>
                </a:lnTo>
                <a:lnTo>
                  <a:pt x="0" y="54739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1043" b="-16131"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7" name="TextBox 7"/>
          <p:cNvSpPr txBox="1"/>
          <p:nvPr/>
        </p:nvSpPr>
        <p:spPr>
          <a:xfrm>
            <a:off x="4607370" y="796652"/>
            <a:ext cx="366539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29"/>
              </a:lnSpc>
            </a:pPr>
            <a:r>
              <a:rPr lang="en-US" sz="24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KU LEUVEN – </a:t>
            </a:r>
          </a:p>
          <a:p>
            <a:pPr algn="ctr">
              <a:lnSpc>
                <a:spcPts val="2429"/>
              </a:lnSpc>
            </a:pPr>
            <a:endParaRPr lang="en-US" sz="2400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ts val="2429"/>
              </a:lnSpc>
            </a:pPr>
            <a:endParaRPr lang="en-US" sz="2400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ts val="2429"/>
              </a:lnSpc>
            </a:pPr>
            <a:r>
              <a:rPr lang="en-US" sz="24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CAMPUS OPERA (ANTWERPEN)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1FB00FB-CF69-E25F-D11A-77D82ADCA6C2}"/>
              </a:ext>
            </a:extLst>
          </p:cNvPr>
          <p:cNvSpPr txBox="1"/>
          <p:nvPr/>
        </p:nvSpPr>
        <p:spPr>
          <a:xfrm>
            <a:off x="4696369" y="2906552"/>
            <a:ext cx="34873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Saranno selezionati per il doppio diploma al massimo </a:t>
            </a:r>
            <a:r>
              <a:rPr lang="it-IT" sz="1800" b="1" dirty="0"/>
              <a:t>7 studenti 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C31F91-F6A6-2B81-8BA7-EC6C1CEE0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it-IT" sz="3600"/>
              <a:t>Prima della selezione </a:t>
            </a:r>
          </a:p>
        </p:txBody>
      </p:sp>
      <p:pic>
        <p:nvPicPr>
          <p:cNvPr id="5" name="Immagine 4" descr="Immagine che contiene nuvola, edificio, aria aperta, cielo&#10;&#10;Descrizione generata automaticamente">
            <a:extLst>
              <a:ext uri="{FF2B5EF4-FFF2-40B4-BE49-F238E27FC236}">
                <a16:creationId xmlns:a16="http://schemas.microsoft.com/office/drawing/2014/main" id="{0593E02B-CE63-0F18-815A-E833FB8C2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7118" b="877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E7BD58-B53B-69C8-2E1D-4001C3F3C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974521"/>
          </a:xfrm>
        </p:spPr>
        <p:txBody>
          <a:bodyPr anchor="ctr">
            <a:normAutofit/>
          </a:bodyPr>
          <a:lstStyle/>
          <a:p>
            <a:r>
              <a:rPr lang="it-IT" sz="1600" dirty="0" err="1"/>
              <a:t>Precandidatura</a:t>
            </a:r>
            <a:r>
              <a:rPr lang="it-IT" sz="1600" dirty="0"/>
              <a:t>: 30 giugno </a:t>
            </a:r>
          </a:p>
          <a:p>
            <a:r>
              <a:rPr lang="it-IT" sz="1600" dirty="0"/>
              <a:t>Colloquio di selezione: inizio ottobre, in genere la settimana prima dell’inizio delle lezioni </a:t>
            </a:r>
          </a:p>
          <a:p>
            <a:r>
              <a:rPr lang="it-IT" sz="1600" dirty="0"/>
              <a:t>Media minima per potersi candidare: minimo 26/27 per tutti gli esami sostenuti </a:t>
            </a:r>
          </a:p>
          <a:p>
            <a:r>
              <a:rPr lang="it-IT" sz="1600" dirty="0"/>
              <a:t>60 CFU devono essere sostenuti prima del 10 settembre</a:t>
            </a:r>
          </a:p>
          <a:p>
            <a:r>
              <a:rPr lang="it-IT" sz="1600" dirty="0"/>
              <a:t>L’esame di neerlandese (lingua, traduzione e orale) deve essere sostenuto prima di metà settembre e deve essere stato superato con un voto minimo di 27 </a:t>
            </a: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449325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49D5EB6-489C-2A41-30E9-C1BFE900E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53301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Raccomandazione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per la 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preselezione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112FE5-F119-BF74-48C0-D10176403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09" y="4685288"/>
            <a:ext cx="4171994" cy="103578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Evitare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inserire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primo anno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piano di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12 CFU a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scelta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Segnale stradale, cartello&#10;&#10;Descrizione generata automaticamente">
            <a:extLst>
              <a:ext uri="{FF2B5EF4-FFF2-40B4-BE49-F238E27FC236}">
                <a16:creationId xmlns:a16="http://schemas.microsoft.com/office/drawing/2014/main" id="{D7F07281-11FE-3B30-0B49-BC9E1D6AE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40572" y="905827"/>
            <a:ext cx="5608830" cy="493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97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2E7B0A1-CE26-450E-22E6-CD9EE19FB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it-IT" sz="4000"/>
              <a:t>Documenti utili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DFAF70-5E86-3648-85B5-196D8A1D7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87" y="2159852"/>
            <a:ext cx="5588666" cy="3769835"/>
          </a:xfrm>
        </p:spPr>
        <p:txBody>
          <a:bodyPr anchor="ctr">
            <a:normAutofit/>
          </a:bodyPr>
          <a:lstStyle/>
          <a:p>
            <a:pPr marL="0" marR="71755" indent="0" algn="just">
              <a:buNone/>
            </a:pPr>
            <a:r>
              <a:rPr lang="it-IT" sz="1600" dirty="0">
                <a:effectLst/>
                <a:latin typeface="+mj-lt"/>
                <a:ea typeface="Tahoma" panose="020B0604030504040204" pitchFamily="34" charset="0"/>
              </a:rPr>
              <a:t>Il </a:t>
            </a:r>
            <a:r>
              <a:rPr lang="it-IT" sz="1600" b="1" dirty="0">
                <a:effectLst/>
                <a:latin typeface="+mj-lt"/>
                <a:ea typeface="Tahoma" panose="020B0604030504040204" pitchFamily="34" charset="0"/>
              </a:rPr>
              <a:t>modulo di </a:t>
            </a:r>
            <a:r>
              <a:rPr lang="it-IT" sz="1600" b="1" dirty="0" err="1">
                <a:effectLst/>
                <a:latin typeface="+mj-lt"/>
                <a:ea typeface="Tahoma" panose="020B0604030504040204" pitchFamily="34" charset="0"/>
              </a:rPr>
              <a:t>precandidatura</a:t>
            </a:r>
            <a:r>
              <a:rPr lang="it-IT" sz="1600" b="1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it-IT" sz="1600" dirty="0">
                <a:effectLst/>
                <a:latin typeface="+mj-lt"/>
                <a:ea typeface="Tahoma" panose="020B0604030504040204" pitchFamily="34" charset="0"/>
              </a:rPr>
              <a:t>deve essere scaricato, compilato e inviato via email alla Segreteria Didattica (sig.ra Serena Castro) entro il </a:t>
            </a:r>
            <a:r>
              <a:rPr lang="it-IT" sz="1600" b="1" dirty="0">
                <a:effectLst/>
                <a:latin typeface="+mj-lt"/>
                <a:ea typeface="Tahoma" panose="020B0604030504040204" pitchFamily="34" charset="0"/>
              </a:rPr>
              <a:t>16 settembre </a:t>
            </a:r>
            <a:r>
              <a:rPr lang="it-IT" sz="1600" dirty="0">
                <a:effectLst/>
                <a:latin typeface="+mj-lt"/>
                <a:ea typeface="Tahoma" panose="020B0604030504040204" pitchFamily="34" charset="0"/>
              </a:rPr>
              <a:t>del primo anno di iscrizione dello studente. Vanno allegati anche:</a:t>
            </a:r>
          </a:p>
          <a:p>
            <a:pPr marL="147320" marR="71755" algn="just"/>
            <a:r>
              <a:rPr lang="it-IT" sz="1600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curriculum</a:t>
            </a:r>
            <a:r>
              <a:rPr lang="it-IT" sz="1600" spc="-25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600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vitae</a:t>
            </a:r>
            <a:r>
              <a:rPr lang="it-IT" sz="1600" spc="-35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600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(modello</a:t>
            </a:r>
            <a:r>
              <a:rPr lang="it-IT" sz="1600" spc="-30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600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europeo,</a:t>
            </a:r>
            <a:r>
              <a:rPr lang="it-IT" sz="1600" spc="-35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600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datato</a:t>
            </a:r>
            <a:r>
              <a:rPr lang="it-IT" sz="1600" spc="-20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600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e</a:t>
            </a:r>
            <a:r>
              <a:rPr lang="it-IT" sz="1600" spc="-35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600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firmato,</a:t>
            </a:r>
            <a:r>
              <a:rPr lang="it-IT" sz="1600" spc="-25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600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in</a:t>
            </a:r>
            <a:r>
              <a:rPr lang="it-IT" sz="1600" spc="-30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600" spc="-10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italiano);</a:t>
            </a:r>
            <a:endParaRPr lang="it-IT" sz="1600" spc="-10" dirty="0">
              <a:latin typeface="+mj-lt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147320" marR="71755" algn="just"/>
            <a:r>
              <a:rPr lang="it-IT" sz="1600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doppia</a:t>
            </a:r>
            <a:r>
              <a:rPr lang="it-IT" sz="1600" spc="-35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600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lettera</a:t>
            </a:r>
            <a:r>
              <a:rPr lang="it-IT" sz="1600" spc="-40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600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motivazionale,</a:t>
            </a:r>
            <a:r>
              <a:rPr lang="it-IT" sz="1600" spc="-30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600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in</a:t>
            </a:r>
            <a:r>
              <a:rPr lang="it-IT" sz="1600" spc="-45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600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neerlandese</a:t>
            </a:r>
            <a:r>
              <a:rPr lang="it-IT" sz="1600" spc="-35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600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e</a:t>
            </a:r>
            <a:r>
              <a:rPr lang="it-IT" sz="1600" spc="-40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600" spc="-10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italiano;</a:t>
            </a:r>
            <a:endParaRPr lang="it-IT" sz="1600" spc="-10" dirty="0">
              <a:latin typeface="+mj-lt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147320" marR="71755" algn="just"/>
            <a:r>
              <a:rPr lang="it-IT" sz="1600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fotocopia</a:t>
            </a:r>
            <a:r>
              <a:rPr lang="it-IT" sz="1600" spc="-35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600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di</a:t>
            </a:r>
            <a:r>
              <a:rPr lang="it-IT" sz="1600" spc="-35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600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carta</a:t>
            </a:r>
            <a:r>
              <a:rPr lang="it-IT" sz="1600" spc="-30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600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d’identità</a:t>
            </a:r>
            <a:r>
              <a:rPr lang="it-IT" sz="1600" spc="-30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600" spc="-10" dirty="0">
                <a:effectLst/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valida.</a:t>
            </a:r>
            <a:endParaRPr lang="it-IT" sz="1600" dirty="0">
              <a:effectLst/>
              <a:latin typeface="+mj-lt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0" indent="0" algn="just">
              <a:spcBef>
                <a:spcPts val="40"/>
              </a:spcBef>
              <a:spcAft>
                <a:spcPts val="0"/>
              </a:spcAft>
              <a:buNone/>
            </a:pPr>
            <a:endParaRPr lang="it-IT" sz="1600" dirty="0">
              <a:effectLst/>
              <a:latin typeface="+mj-lt"/>
              <a:ea typeface="Tahoma" panose="020B0604030504040204" pitchFamily="34" charset="0"/>
            </a:endParaRPr>
          </a:p>
          <a:p>
            <a:pPr marL="0" marR="71755" indent="0" algn="just">
              <a:spcBef>
                <a:spcPts val="5"/>
              </a:spcBef>
              <a:spcAft>
                <a:spcPts val="0"/>
              </a:spcAft>
              <a:buNone/>
            </a:pPr>
            <a:r>
              <a:rPr lang="it-IT" sz="1600" b="1" dirty="0">
                <a:effectLst/>
                <a:latin typeface="+mj-lt"/>
                <a:ea typeface="Tahoma" panose="020B0604030504040204" pitchFamily="34" charset="0"/>
              </a:rPr>
              <a:t>Entro il 16 settembre </a:t>
            </a:r>
            <a:r>
              <a:rPr lang="it-IT" sz="1600" dirty="0">
                <a:effectLst/>
                <a:latin typeface="+mj-lt"/>
                <a:ea typeface="Tahoma" panose="020B0604030504040204" pitchFamily="34" charset="0"/>
              </a:rPr>
              <a:t>gli studenti invieranno alla segreteria (e in cc alle </a:t>
            </a:r>
            <a:r>
              <a:rPr lang="it-IT" sz="1600" dirty="0" err="1">
                <a:effectLst/>
                <a:latin typeface="+mj-lt"/>
                <a:ea typeface="Tahoma" panose="020B0604030504040204" pitchFamily="34" charset="0"/>
              </a:rPr>
              <a:t>prof.sse</a:t>
            </a:r>
            <a:r>
              <a:rPr lang="it-IT" sz="1600" dirty="0">
                <a:effectLst/>
                <a:latin typeface="+mj-lt"/>
                <a:ea typeface="Tahoma" panose="020B0604030504040204" pitchFamily="34" charset="0"/>
              </a:rPr>
              <a:t> Gentile e </a:t>
            </a:r>
            <a:r>
              <a:rPr lang="it-IT" sz="1600" dirty="0" err="1">
                <a:effectLst/>
                <a:latin typeface="+mj-lt"/>
                <a:ea typeface="Tahoma" panose="020B0604030504040204" pitchFamily="34" charset="0"/>
              </a:rPr>
              <a:t>Braem</a:t>
            </a:r>
            <a:r>
              <a:rPr lang="it-IT" sz="1600" dirty="0">
                <a:effectLst/>
                <a:latin typeface="+mj-lt"/>
                <a:ea typeface="Tahoma" panose="020B0604030504040204" pitchFamily="34" charset="0"/>
              </a:rPr>
              <a:t>) anche una copia del libretto online (esse3), che attesti il numero di cfu acquisito con relativi voti.</a:t>
            </a:r>
          </a:p>
          <a:p>
            <a:pPr marL="0" indent="0" algn="just">
              <a:buNone/>
            </a:pPr>
            <a:endParaRPr lang="it-IT" sz="1600" dirty="0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ADA8CF30-A838-6236-2484-B880CCC432A0}"/>
              </a:ext>
            </a:extLst>
          </p:cNvPr>
          <p:cNvSpPr/>
          <p:nvPr/>
        </p:nvSpPr>
        <p:spPr>
          <a:xfrm>
            <a:off x="6350466" y="0"/>
            <a:ext cx="5841534" cy="6858000"/>
          </a:xfrm>
          <a:custGeom>
            <a:avLst/>
            <a:gdLst/>
            <a:ahLst/>
            <a:cxnLst/>
            <a:rect l="l" t="t" r="r" b="b"/>
            <a:pathLst>
              <a:path w="5666888" h="4124459">
                <a:moveTo>
                  <a:pt x="0" y="0"/>
                </a:moveTo>
                <a:lnTo>
                  <a:pt x="5666888" y="0"/>
                </a:lnTo>
                <a:lnTo>
                  <a:pt x="5666888" y="4124459"/>
                </a:lnTo>
                <a:lnTo>
                  <a:pt x="0" y="41244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20" r="-4620"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5702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persona, vestiti, Viso umano, testo&#10;&#10;Descrizione generata automaticamente">
            <a:extLst>
              <a:ext uri="{FF2B5EF4-FFF2-40B4-BE49-F238E27FC236}">
                <a16:creationId xmlns:a16="http://schemas.microsoft.com/office/drawing/2014/main" id="{C95CDE11-7B72-7A56-EDB6-A159DE9627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3" r="-1" b="7594"/>
          <a:stretch/>
        </p:blipFill>
        <p:spPr>
          <a:xfrm>
            <a:off x="-1" y="10"/>
            <a:ext cx="12228129" cy="466692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692BC548-A0BB-4A3D-7565-4CC625DF6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51037"/>
            <a:ext cx="5021782" cy="1509931"/>
          </a:xfrm>
        </p:spPr>
        <p:txBody>
          <a:bodyPr>
            <a:normAutofit/>
          </a:bodyPr>
          <a:lstStyle/>
          <a:p>
            <a:r>
              <a:rPr lang="it-IT" sz="3600">
                <a:solidFill>
                  <a:schemeClr val="tx2"/>
                </a:solidFill>
              </a:rPr>
              <a:t>Colloquio di selezione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8781BE-7A8C-A321-6FED-6B3AD3621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1" y="4551037"/>
            <a:ext cx="6212114" cy="2081992"/>
          </a:xfrm>
        </p:spPr>
        <p:txBody>
          <a:bodyPr anchor="ctr">
            <a:normAutofit/>
          </a:bodyPr>
          <a:lstStyle/>
          <a:p>
            <a:r>
              <a:rPr lang="it-IT" sz="2400" dirty="0">
                <a:solidFill>
                  <a:schemeClr val="tx2"/>
                </a:solidFill>
              </a:rPr>
              <a:t>Interamente in neerlandese</a:t>
            </a:r>
          </a:p>
          <a:p>
            <a:r>
              <a:rPr lang="it-IT" sz="2400" dirty="0">
                <a:solidFill>
                  <a:schemeClr val="tx2"/>
                </a:solidFill>
              </a:rPr>
              <a:t>Consiglio: cercate un tandem o trascorrete una parte delle vacanze estive nei Paesi Bassi o in Belgio. </a:t>
            </a:r>
            <a:r>
              <a:rPr lang="it-IT" sz="2400" b="1" dirty="0">
                <a:solidFill>
                  <a:schemeClr val="tx2"/>
                </a:solidFill>
              </a:rPr>
              <a:t>Il voto dell’esame orale pesa molto sulla selezione</a:t>
            </a:r>
          </a:p>
        </p:txBody>
      </p:sp>
    </p:spTree>
    <p:extLst>
      <p:ext uri="{BB962C8B-B14F-4D97-AF65-F5344CB8AC3E}">
        <p14:creationId xmlns:p14="http://schemas.microsoft.com/office/powerpoint/2010/main" val="1263858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1FB12C-0DDE-A476-5B64-D284F8EB8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it-IT" dirty="0"/>
              <a:t>Dopo la selezione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909E344D-64D9-3759-2ED2-2B8E45716F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923567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4841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aria aperta, cielo, nuvola, Piazza&#10;&#10;Descrizione generata automaticamente">
            <a:extLst>
              <a:ext uri="{FF2B5EF4-FFF2-40B4-BE49-F238E27FC236}">
                <a16:creationId xmlns:a16="http://schemas.microsoft.com/office/drawing/2014/main" id="{2BDCB79C-4D2F-22B1-68AC-C352E728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718" r="22016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3F3E807-2F08-A8A1-7752-92D82FD2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it-IT" sz="4000"/>
              <a:t>Percorso di studi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820502-8915-EFD4-EFD5-B8CA6549A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39" y="2463688"/>
            <a:ext cx="4778387" cy="3844644"/>
          </a:xfrm>
        </p:spPr>
        <p:txBody>
          <a:bodyPr anchor="ctr">
            <a:normAutofit fontScale="92500"/>
          </a:bodyPr>
          <a:lstStyle/>
          <a:p>
            <a:r>
              <a:rPr lang="it-IT" sz="2400" dirty="0"/>
              <a:t>1° anno: 60 cfu</a:t>
            </a:r>
          </a:p>
          <a:p>
            <a:r>
              <a:rPr lang="it-IT" sz="2400" dirty="0"/>
              <a:t>2° anno: 58 cfu - Insegnamenti previsti dal corso di studio di appartenenza + anticipazione del corso di Lingua e traduzione neerlandese III e del modulo di traduzione passiva del 2 anno della L2 (Scelta Studente, TAF D), i cui esami devono essere superati prima della partenza per Anversa.</a:t>
            </a:r>
          </a:p>
          <a:p>
            <a:r>
              <a:rPr lang="it-IT" sz="2400" dirty="0"/>
              <a:t>3° anno: 76 cfu conseguiti in Belgio. </a:t>
            </a:r>
          </a:p>
        </p:txBody>
      </p:sp>
    </p:spTree>
    <p:extLst>
      <p:ext uri="{BB962C8B-B14F-4D97-AF65-F5344CB8AC3E}">
        <p14:creationId xmlns:p14="http://schemas.microsoft.com/office/powerpoint/2010/main" val="19746054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675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Muli</vt:lpstr>
      <vt:lpstr>Tema di Office</vt:lpstr>
      <vt:lpstr>Doppio diploma UniTS-KU Leuven</vt:lpstr>
      <vt:lpstr>Vantaggi principali </vt:lpstr>
      <vt:lpstr>Presentazione standard di PowerPoint</vt:lpstr>
      <vt:lpstr>Prima della selezione </vt:lpstr>
      <vt:lpstr>Raccomandazione per la preselezione </vt:lpstr>
      <vt:lpstr>Documenti utili </vt:lpstr>
      <vt:lpstr>Colloquio di selezione </vt:lpstr>
      <vt:lpstr>Dopo la selezione </vt:lpstr>
      <vt:lpstr>Percorso di studi </vt:lpstr>
      <vt:lpstr>Tesi di laurea </vt:lpstr>
      <vt:lpstr>Tirocinio: possibili sedi </vt:lpstr>
      <vt:lpstr>Borsa di studio </vt:lpstr>
      <vt:lpstr>Compilazione del learning agreement </vt:lpstr>
      <vt:lpstr>Contatti di riferimento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Doppio diploma UniTS-KU Leuven</dc:title>
  <dc:creator>GENTILE PAOLA</dc:creator>
  <cp:lastModifiedBy>GENTILE PAOLA</cp:lastModifiedBy>
  <cp:revision>28</cp:revision>
  <dcterms:created xsi:type="dcterms:W3CDTF">2024-11-04T09:29:41Z</dcterms:created>
  <dcterms:modified xsi:type="dcterms:W3CDTF">2025-07-01T09:02:46Z</dcterms:modified>
</cp:coreProperties>
</file>